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2" r:id="rId3"/>
    <p:sldId id="263" r:id="rId4"/>
    <p:sldId id="264" r:id="rId5"/>
    <p:sldId id="266" r:id="rId6"/>
  </p:sldIdLst>
  <p:sldSz cx="9144000" cy="6858000" type="letter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B75"/>
    <a:srgbClr val="59C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542" autoAdjust="0"/>
  </p:normalViewPr>
  <p:slideViewPr>
    <p:cSldViewPr snapToGrid="0" snapToObjects="1">
      <p:cViewPr varScale="1">
        <p:scale>
          <a:sx n="72" d="100"/>
          <a:sy n="72" d="100"/>
        </p:scale>
        <p:origin x="13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7735-096E-9444-A1E0-5ADCCD7BD4DB}" type="datetimeFigureOut">
              <a:rPr lang="es-ES_tradnl" smtClean="0"/>
              <a:t>12/10/2020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6449-E363-7B4A-B011-F5B6D515AD4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2709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7735-096E-9444-A1E0-5ADCCD7BD4DB}" type="datetimeFigureOut">
              <a:rPr lang="es-ES_tradnl" smtClean="0"/>
              <a:t>12/10/2020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6449-E363-7B4A-B011-F5B6D515AD4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9351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7735-096E-9444-A1E0-5ADCCD7BD4DB}" type="datetimeFigureOut">
              <a:rPr lang="es-ES_tradnl" smtClean="0"/>
              <a:t>12/10/2020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6449-E363-7B4A-B011-F5B6D515AD4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7120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7735-096E-9444-A1E0-5ADCCD7BD4DB}" type="datetimeFigureOut">
              <a:rPr lang="es-ES_tradnl" smtClean="0"/>
              <a:t>12/10/2020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6449-E363-7B4A-B011-F5B6D515AD4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9639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7735-096E-9444-A1E0-5ADCCD7BD4DB}" type="datetimeFigureOut">
              <a:rPr lang="es-ES_tradnl" smtClean="0"/>
              <a:t>12/10/2020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6449-E363-7B4A-B011-F5B6D515AD4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14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7735-096E-9444-A1E0-5ADCCD7BD4DB}" type="datetimeFigureOut">
              <a:rPr lang="es-ES_tradnl" smtClean="0"/>
              <a:t>12/10/2020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6449-E363-7B4A-B011-F5B6D515AD4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0795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7735-096E-9444-A1E0-5ADCCD7BD4DB}" type="datetimeFigureOut">
              <a:rPr lang="es-ES_tradnl" smtClean="0"/>
              <a:t>12/10/2020</a:t>
            </a:fld>
            <a:endParaRPr lang="es-ES_trad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6449-E363-7B4A-B011-F5B6D515AD4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0021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7735-096E-9444-A1E0-5ADCCD7BD4DB}" type="datetimeFigureOut">
              <a:rPr lang="es-ES_tradnl" smtClean="0"/>
              <a:t>12/10/2020</a:t>
            </a:fld>
            <a:endParaRPr lang="es-ES_trad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6449-E363-7B4A-B011-F5B6D515AD4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8645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7735-096E-9444-A1E0-5ADCCD7BD4DB}" type="datetimeFigureOut">
              <a:rPr lang="es-ES_tradnl" smtClean="0"/>
              <a:t>12/10/2020</a:t>
            </a:fld>
            <a:endParaRPr lang="es-ES_trad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6449-E363-7B4A-B011-F5B6D515AD4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4254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7735-096E-9444-A1E0-5ADCCD7BD4DB}" type="datetimeFigureOut">
              <a:rPr lang="es-ES_tradnl" smtClean="0"/>
              <a:t>12/10/2020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6449-E363-7B4A-B011-F5B6D515AD4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9362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7735-096E-9444-A1E0-5ADCCD7BD4DB}" type="datetimeFigureOut">
              <a:rPr lang="es-ES_tradnl" smtClean="0"/>
              <a:t>12/10/2020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6449-E363-7B4A-B011-F5B6D515AD4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2083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B7735-096E-9444-A1E0-5ADCCD7BD4DB}" type="datetimeFigureOut">
              <a:rPr lang="es-ES_tradnl" smtClean="0"/>
              <a:t>12/10/2020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B6449-E363-7B4A-B011-F5B6D515AD4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846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E0E277F-A87E-4CC2-9D40-3F4AB8FA92A5}"/>
              </a:ext>
            </a:extLst>
          </p:cNvPr>
          <p:cNvSpPr/>
          <p:nvPr/>
        </p:nvSpPr>
        <p:spPr>
          <a:xfrm>
            <a:off x="933248" y="4104895"/>
            <a:ext cx="77484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200" b="1" dirty="0">
                <a:ln w="0"/>
                <a:solidFill>
                  <a:srgbClr val="1D4B7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Reunión de Trabajo                                      </a:t>
            </a:r>
            <a:r>
              <a:rPr lang="es-MX" sz="2400" b="1" dirty="0">
                <a:ln w="0"/>
                <a:solidFill>
                  <a:srgbClr val="1D4B7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Coordinación de Sistemas y Telecomunicaciones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072E8B6-6D28-4AE8-833B-27049B7BCDF9}"/>
              </a:ext>
            </a:extLst>
          </p:cNvPr>
          <p:cNvSpPr/>
          <p:nvPr/>
        </p:nvSpPr>
        <p:spPr>
          <a:xfrm>
            <a:off x="7128512" y="6488668"/>
            <a:ext cx="2015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>
                <a:ln w="0"/>
                <a:solidFill>
                  <a:srgbClr val="1D4B7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 de octubre 2020</a:t>
            </a:r>
            <a:endParaRPr lang="es-MX" dirty="0">
              <a:ln w="0"/>
              <a:solidFill>
                <a:srgbClr val="1D4B7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954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 de texto 2">
            <a:extLst>
              <a:ext uri="{FF2B5EF4-FFF2-40B4-BE49-F238E27FC236}">
                <a16:creationId xmlns:a16="http://schemas.microsoft.com/office/drawing/2014/main" id="{739665F7-1F88-4F80-969D-ADE5B2486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797" y="1834191"/>
            <a:ext cx="7381997" cy="3724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Bienvenida.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Recomendaciones de la reunión.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Retos de la Nueva Normalidad.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actividades y carpeta de evidencias.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Capacitaciones.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Filosofía institucional.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Permisos.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Generales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Evidencia de asistencia y participación.</a:t>
            </a:r>
          </a:p>
          <a:p>
            <a:pPr marL="457200" indent="-457200">
              <a:buFont typeface="+mj-lt"/>
              <a:buAutoNum type="arabicPeriod"/>
            </a:pP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DE80FDA-299E-45AA-8BCC-167ECD74B007}"/>
              </a:ext>
            </a:extLst>
          </p:cNvPr>
          <p:cNvSpPr/>
          <p:nvPr/>
        </p:nvSpPr>
        <p:spPr>
          <a:xfrm>
            <a:off x="2048934" y="1240837"/>
            <a:ext cx="5417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" b="1" dirty="0">
                <a:solidFill>
                  <a:srgbClr val="1D4B75"/>
                </a:solidFill>
              </a:rPr>
              <a:t>ORDEN DEL DÍA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7282DE3-5783-4F9D-99B8-B4CE57FB6C4B}"/>
              </a:ext>
            </a:extLst>
          </p:cNvPr>
          <p:cNvGrpSpPr/>
          <p:nvPr/>
        </p:nvGrpSpPr>
        <p:grpSpPr>
          <a:xfrm>
            <a:off x="181270" y="-452394"/>
            <a:ext cx="8781460" cy="1469209"/>
            <a:chOff x="1443623" y="283391"/>
            <a:chExt cx="8781460" cy="1469209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E0C1DF3D-BF45-4C92-9267-5B567E8B1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2058" y="436680"/>
              <a:ext cx="874089" cy="790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051EEBBA-D8CA-49ED-B7D4-E2BD29E3E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623" y="283391"/>
              <a:ext cx="1532353" cy="8757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Diagrama de flujo: proceso alternativo 28">
              <a:extLst>
                <a:ext uri="{FF2B5EF4-FFF2-40B4-BE49-F238E27FC236}">
                  <a16:creationId xmlns:a16="http://schemas.microsoft.com/office/drawing/2014/main" id="{0B915FBE-EB6D-4C49-96D6-8D45057DC0BE}"/>
                </a:ext>
              </a:extLst>
            </p:cNvPr>
            <p:cNvSpPr/>
            <p:nvPr/>
          </p:nvSpPr>
          <p:spPr>
            <a:xfrm>
              <a:off x="3170876" y="1270889"/>
              <a:ext cx="7054207" cy="481711"/>
            </a:xfrm>
            <a:prstGeom prst="flowChartAlternateProcess">
              <a:avLst/>
            </a:prstGeom>
            <a:solidFill>
              <a:srgbClr val="1D4B75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C1DB0090-3D7A-4B9D-8264-97145C088A18}"/>
                </a:ext>
              </a:extLst>
            </p:cNvPr>
            <p:cNvSpPr/>
            <p:nvPr/>
          </p:nvSpPr>
          <p:spPr>
            <a:xfrm>
              <a:off x="2599376" y="1270888"/>
              <a:ext cx="571500" cy="481711"/>
            </a:xfrm>
            <a:prstGeom prst="ellipse">
              <a:avLst/>
            </a:prstGeom>
            <a:solidFill>
              <a:srgbClr val="59C78D"/>
            </a:solidFill>
            <a:ln>
              <a:solidFill>
                <a:srgbClr val="92D05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18D76-830A-4E5A-903D-16B37CB91C81}"/>
              </a:ext>
            </a:extLst>
          </p:cNvPr>
          <p:cNvSpPr/>
          <p:nvPr/>
        </p:nvSpPr>
        <p:spPr>
          <a:xfrm>
            <a:off x="7280596" y="6343110"/>
            <a:ext cx="2015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>
                <a:ln w="0"/>
                <a:solidFill>
                  <a:srgbClr val="1D4B7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 de octubre 2020</a:t>
            </a:r>
            <a:endParaRPr lang="es-MX" dirty="0">
              <a:ln w="0"/>
              <a:solidFill>
                <a:srgbClr val="1D4B7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381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57282DE3-5783-4F9D-99B8-B4CE57FB6C4B}"/>
              </a:ext>
            </a:extLst>
          </p:cNvPr>
          <p:cNvGrpSpPr/>
          <p:nvPr/>
        </p:nvGrpSpPr>
        <p:grpSpPr>
          <a:xfrm>
            <a:off x="181270" y="26647"/>
            <a:ext cx="8781460" cy="1469209"/>
            <a:chOff x="1443623" y="283391"/>
            <a:chExt cx="8781460" cy="1469209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E0C1DF3D-BF45-4C92-9267-5B567E8B1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2058" y="436680"/>
              <a:ext cx="874089" cy="790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051EEBBA-D8CA-49ED-B7D4-E2BD29E3E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623" y="283391"/>
              <a:ext cx="1532353" cy="8757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Diagrama de flujo: proceso alternativo 28">
              <a:extLst>
                <a:ext uri="{FF2B5EF4-FFF2-40B4-BE49-F238E27FC236}">
                  <a16:creationId xmlns:a16="http://schemas.microsoft.com/office/drawing/2014/main" id="{0B915FBE-EB6D-4C49-96D6-8D45057DC0BE}"/>
                </a:ext>
              </a:extLst>
            </p:cNvPr>
            <p:cNvSpPr/>
            <p:nvPr/>
          </p:nvSpPr>
          <p:spPr>
            <a:xfrm>
              <a:off x="3170876" y="1270889"/>
              <a:ext cx="7054207" cy="481711"/>
            </a:xfrm>
            <a:prstGeom prst="flowChartAlternateProcess">
              <a:avLst/>
            </a:prstGeom>
            <a:solidFill>
              <a:srgbClr val="1D4B75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C1DB0090-3D7A-4B9D-8264-97145C088A18}"/>
                </a:ext>
              </a:extLst>
            </p:cNvPr>
            <p:cNvSpPr/>
            <p:nvPr/>
          </p:nvSpPr>
          <p:spPr>
            <a:xfrm>
              <a:off x="2599376" y="1270888"/>
              <a:ext cx="571500" cy="481711"/>
            </a:xfrm>
            <a:prstGeom prst="ellipse">
              <a:avLst/>
            </a:prstGeom>
            <a:solidFill>
              <a:srgbClr val="59C78D"/>
            </a:solidFill>
            <a:ln>
              <a:solidFill>
                <a:srgbClr val="92D05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18D76-830A-4E5A-903D-16B37CB91C81}"/>
              </a:ext>
            </a:extLst>
          </p:cNvPr>
          <p:cNvSpPr/>
          <p:nvPr/>
        </p:nvSpPr>
        <p:spPr>
          <a:xfrm>
            <a:off x="7280596" y="6343110"/>
            <a:ext cx="2015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>
                <a:ln w="0"/>
                <a:solidFill>
                  <a:srgbClr val="1D4B7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 de octubre 2020</a:t>
            </a:r>
            <a:endParaRPr lang="es-MX" dirty="0">
              <a:ln w="0"/>
              <a:solidFill>
                <a:srgbClr val="1D4B7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955451E-AD45-44E9-BA52-F0EF9ECDB7E2}"/>
              </a:ext>
            </a:extLst>
          </p:cNvPr>
          <p:cNvSpPr/>
          <p:nvPr/>
        </p:nvSpPr>
        <p:spPr>
          <a:xfrm>
            <a:off x="2048934" y="1687085"/>
            <a:ext cx="5417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" b="1" dirty="0">
                <a:solidFill>
                  <a:srgbClr val="1D4B75"/>
                </a:solidFill>
              </a:rPr>
              <a:t>Acuerdos</a:t>
            </a: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47E6259D-8819-48EA-9733-B53C77A73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797" y="2438874"/>
            <a:ext cx="7381997" cy="31393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lvl="0"/>
            <a:r>
              <a:rPr lang="es-MX" b="1" dirty="0"/>
              <a:t>Recomendaciones de la reunión.</a:t>
            </a:r>
            <a:endParaRPr lang="es-MX" dirty="0"/>
          </a:p>
          <a:p>
            <a:pPr lvl="1"/>
            <a:r>
              <a:rPr lang="es-MX" dirty="0"/>
              <a:t>Mantener su micrófono apagado</a:t>
            </a:r>
          </a:p>
          <a:p>
            <a:pPr lvl="1"/>
            <a:r>
              <a:rPr lang="es-MX" dirty="0"/>
              <a:t>Mantener su cámara encendida.</a:t>
            </a:r>
          </a:p>
          <a:p>
            <a:pPr lvl="1"/>
            <a:r>
              <a:rPr lang="es-MX" dirty="0"/>
              <a:t>Si alguien desea hacer uso de la palabra levantar la mano.</a:t>
            </a:r>
          </a:p>
          <a:p>
            <a:pPr lvl="0"/>
            <a:r>
              <a:rPr lang="es-MX" b="1" dirty="0"/>
              <a:t>Retos de la Nueva normalidad.</a:t>
            </a:r>
            <a:endParaRPr lang="es-MX" dirty="0"/>
          </a:p>
          <a:p>
            <a:pPr lvl="1"/>
            <a:r>
              <a:rPr lang="es-MX" dirty="0"/>
              <a:t>Adaptarse a la nueva realidad.  Desarrollar nuevas competencias y habilidades, adquirir nuevos conocimientos. Que permitan atender las nuevas necesidades y circunstancias</a:t>
            </a:r>
          </a:p>
          <a:p>
            <a:pPr lvl="1"/>
            <a:r>
              <a:rPr lang="es-MX" dirty="0"/>
              <a:t>Hacer más con lo mismo e incluso con menos.</a:t>
            </a:r>
          </a:p>
          <a:p>
            <a:pPr lvl="1"/>
            <a:r>
              <a:rPr lang="es-MX" dirty="0"/>
              <a:t>Ser impulsores del cambio. </a:t>
            </a:r>
          </a:p>
          <a:p>
            <a:pPr lvl="1"/>
            <a:r>
              <a:rPr lang="es-MX" dirty="0"/>
              <a:t>Ser más flexibles. Nadie estaba o esta preparado para la nueva realidad  </a:t>
            </a:r>
          </a:p>
        </p:txBody>
      </p:sp>
    </p:spTree>
    <p:extLst>
      <p:ext uri="{BB962C8B-B14F-4D97-AF65-F5344CB8AC3E}">
        <p14:creationId xmlns:p14="http://schemas.microsoft.com/office/powerpoint/2010/main" val="101171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57282DE3-5783-4F9D-99B8-B4CE57FB6C4B}"/>
              </a:ext>
            </a:extLst>
          </p:cNvPr>
          <p:cNvGrpSpPr/>
          <p:nvPr/>
        </p:nvGrpSpPr>
        <p:grpSpPr>
          <a:xfrm>
            <a:off x="181270" y="-220987"/>
            <a:ext cx="8781460" cy="1469209"/>
            <a:chOff x="1443623" y="283391"/>
            <a:chExt cx="8781460" cy="1469209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E0C1DF3D-BF45-4C92-9267-5B567E8B1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2058" y="436680"/>
              <a:ext cx="874089" cy="790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051EEBBA-D8CA-49ED-B7D4-E2BD29E3E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623" y="283391"/>
              <a:ext cx="1532353" cy="8757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Diagrama de flujo: proceso alternativo 28">
              <a:extLst>
                <a:ext uri="{FF2B5EF4-FFF2-40B4-BE49-F238E27FC236}">
                  <a16:creationId xmlns:a16="http://schemas.microsoft.com/office/drawing/2014/main" id="{0B915FBE-EB6D-4C49-96D6-8D45057DC0BE}"/>
                </a:ext>
              </a:extLst>
            </p:cNvPr>
            <p:cNvSpPr/>
            <p:nvPr/>
          </p:nvSpPr>
          <p:spPr>
            <a:xfrm>
              <a:off x="3170876" y="1270889"/>
              <a:ext cx="7054207" cy="481711"/>
            </a:xfrm>
            <a:prstGeom prst="flowChartAlternateProcess">
              <a:avLst/>
            </a:prstGeom>
            <a:solidFill>
              <a:srgbClr val="1D4B75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C1DB0090-3D7A-4B9D-8264-97145C088A18}"/>
                </a:ext>
              </a:extLst>
            </p:cNvPr>
            <p:cNvSpPr/>
            <p:nvPr/>
          </p:nvSpPr>
          <p:spPr>
            <a:xfrm>
              <a:off x="2599376" y="1270888"/>
              <a:ext cx="571500" cy="481711"/>
            </a:xfrm>
            <a:prstGeom prst="ellipse">
              <a:avLst/>
            </a:prstGeom>
            <a:solidFill>
              <a:srgbClr val="59C78D"/>
            </a:solidFill>
            <a:ln>
              <a:solidFill>
                <a:srgbClr val="92D05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955451E-AD45-44E9-BA52-F0EF9ECDB7E2}"/>
              </a:ext>
            </a:extLst>
          </p:cNvPr>
          <p:cNvSpPr/>
          <p:nvPr/>
        </p:nvSpPr>
        <p:spPr>
          <a:xfrm>
            <a:off x="2527114" y="1283686"/>
            <a:ext cx="5417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" b="1" dirty="0">
                <a:solidFill>
                  <a:srgbClr val="1D4B75"/>
                </a:solidFill>
              </a:rPr>
              <a:t>Acuerdos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18D76-830A-4E5A-903D-16B37CB91C81}"/>
              </a:ext>
            </a:extLst>
          </p:cNvPr>
          <p:cNvSpPr/>
          <p:nvPr/>
        </p:nvSpPr>
        <p:spPr>
          <a:xfrm>
            <a:off x="7280596" y="6343110"/>
            <a:ext cx="2015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>
                <a:ln w="0"/>
                <a:solidFill>
                  <a:srgbClr val="1D4B7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 de octubre 2020</a:t>
            </a:r>
            <a:endParaRPr lang="es-MX" dirty="0">
              <a:ln w="0"/>
              <a:solidFill>
                <a:srgbClr val="1D4B7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47E6259D-8819-48EA-9733-B53C77A73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17" y="1575983"/>
            <a:ext cx="8457083" cy="48013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lvl="0"/>
            <a:r>
              <a:rPr lang="es-MX" b="1" dirty="0"/>
              <a:t>Plan de actividades y carpeta de evidencias.</a:t>
            </a:r>
            <a:endParaRPr lang="es-MX" dirty="0"/>
          </a:p>
          <a:p>
            <a:pPr lvl="1"/>
            <a:r>
              <a:rPr lang="es-MX" dirty="0"/>
              <a:t>Entrega los viernes, antes de las 12 horas, se debe entregar plan de trabajo de la siguiente semana y actividades alcanzadas y evidencias de la semana.</a:t>
            </a:r>
          </a:p>
          <a:p>
            <a:pPr lvl="1"/>
            <a:r>
              <a:rPr lang="es-MX" dirty="0"/>
              <a:t>Anexar como mínimo una evidencia por actividad.</a:t>
            </a:r>
          </a:p>
          <a:p>
            <a:pPr lvl="1"/>
            <a:r>
              <a:rPr lang="es-MX" dirty="0"/>
              <a:t>Entregar en formato PDF.</a:t>
            </a:r>
          </a:p>
          <a:p>
            <a:pPr lvl="0"/>
            <a:r>
              <a:rPr lang="es-MX" b="1" dirty="0"/>
              <a:t>Capacitaciones.</a:t>
            </a:r>
            <a:endParaRPr lang="es-MX" dirty="0"/>
          </a:p>
          <a:p>
            <a:pPr lvl="1"/>
            <a:r>
              <a:rPr lang="es-MX" dirty="0"/>
              <a:t>Registrar en drive capacitaciones que se tomen.</a:t>
            </a:r>
          </a:p>
          <a:p>
            <a:pPr lvl="0"/>
            <a:r>
              <a:rPr lang="es-MX" b="1" dirty="0"/>
              <a:t>Filosofía institucional.</a:t>
            </a:r>
            <a:endParaRPr lang="es-MX" dirty="0"/>
          </a:p>
          <a:p>
            <a:pPr lvl="1"/>
            <a:r>
              <a:rPr lang="es-MX" dirty="0"/>
              <a:t>Reiterar que deben tener presente la política de calidad y de que manera contribuyen a su cumplimiento.</a:t>
            </a:r>
          </a:p>
          <a:p>
            <a:pPr lvl="0"/>
            <a:r>
              <a:rPr lang="es-MX" b="1" dirty="0"/>
              <a:t>Permisos.</a:t>
            </a:r>
            <a:endParaRPr lang="es-MX" dirty="0"/>
          </a:p>
          <a:p>
            <a:pPr lvl="1"/>
            <a:r>
              <a:rPr lang="es-MX" dirty="0"/>
              <a:t>Se les recuerda que deben notificar todo permiso que les implique deslindarse de sus actividades, y notificar cuando necesiten ir a la Universidad para solicitar el permiso.</a:t>
            </a:r>
          </a:p>
          <a:p>
            <a:pPr lvl="0"/>
            <a:r>
              <a:rPr lang="es-MX" b="1" dirty="0"/>
              <a:t>Generales</a:t>
            </a:r>
            <a:endParaRPr lang="es-MX" dirty="0"/>
          </a:p>
          <a:p>
            <a:pPr lvl="1"/>
            <a:r>
              <a:rPr lang="es-MX" dirty="0"/>
              <a:t>Estar al pendiente de cualquier requerimiento los diferentes medios utilizados.</a:t>
            </a:r>
          </a:p>
          <a:p>
            <a:pPr lvl="1"/>
            <a:r>
              <a:rPr lang="es-MX" dirty="0"/>
              <a:t>Reportar su estado de salud antes de las 14 </a:t>
            </a:r>
            <a:r>
              <a:rPr lang="es-MX" dirty="0" err="1"/>
              <a:t>hrs</a:t>
            </a:r>
            <a:r>
              <a:rPr lang="es-MX" dirty="0"/>
              <a:t>. todos los días.</a:t>
            </a:r>
          </a:p>
        </p:txBody>
      </p:sp>
    </p:spTree>
    <p:extLst>
      <p:ext uri="{BB962C8B-B14F-4D97-AF65-F5344CB8AC3E}">
        <p14:creationId xmlns:p14="http://schemas.microsoft.com/office/powerpoint/2010/main" val="393228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57282DE3-5783-4F9D-99B8-B4CE57FB6C4B}"/>
              </a:ext>
            </a:extLst>
          </p:cNvPr>
          <p:cNvGrpSpPr/>
          <p:nvPr/>
        </p:nvGrpSpPr>
        <p:grpSpPr>
          <a:xfrm>
            <a:off x="181270" y="-41135"/>
            <a:ext cx="8781460" cy="1469209"/>
            <a:chOff x="1443623" y="283391"/>
            <a:chExt cx="8781460" cy="1469209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E0C1DF3D-BF45-4C92-9267-5B567E8B1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2058" y="436680"/>
              <a:ext cx="874089" cy="790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051EEBBA-D8CA-49ED-B7D4-E2BD29E3E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623" y="283391"/>
              <a:ext cx="1532353" cy="8757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Diagrama de flujo: proceso alternativo 28">
              <a:extLst>
                <a:ext uri="{FF2B5EF4-FFF2-40B4-BE49-F238E27FC236}">
                  <a16:creationId xmlns:a16="http://schemas.microsoft.com/office/drawing/2014/main" id="{0B915FBE-EB6D-4C49-96D6-8D45057DC0BE}"/>
                </a:ext>
              </a:extLst>
            </p:cNvPr>
            <p:cNvSpPr/>
            <p:nvPr/>
          </p:nvSpPr>
          <p:spPr>
            <a:xfrm>
              <a:off x="3170876" y="1270889"/>
              <a:ext cx="7054207" cy="481711"/>
            </a:xfrm>
            <a:prstGeom prst="flowChartAlternateProcess">
              <a:avLst/>
            </a:prstGeom>
            <a:solidFill>
              <a:srgbClr val="1D4B75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C1DB0090-3D7A-4B9D-8264-97145C088A18}"/>
                </a:ext>
              </a:extLst>
            </p:cNvPr>
            <p:cNvSpPr/>
            <p:nvPr/>
          </p:nvSpPr>
          <p:spPr>
            <a:xfrm>
              <a:off x="2599376" y="1270888"/>
              <a:ext cx="571500" cy="481711"/>
            </a:xfrm>
            <a:prstGeom prst="ellipse">
              <a:avLst/>
            </a:prstGeom>
            <a:solidFill>
              <a:srgbClr val="59C78D"/>
            </a:solidFill>
            <a:ln>
              <a:solidFill>
                <a:srgbClr val="92D05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18D76-830A-4E5A-903D-16B37CB91C81}"/>
              </a:ext>
            </a:extLst>
          </p:cNvPr>
          <p:cNvSpPr/>
          <p:nvPr/>
        </p:nvSpPr>
        <p:spPr>
          <a:xfrm>
            <a:off x="7280596" y="6343110"/>
            <a:ext cx="2015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>
                <a:ln w="0"/>
                <a:solidFill>
                  <a:srgbClr val="1D4B7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 de octubre 2020</a:t>
            </a:r>
            <a:endParaRPr lang="es-MX" dirty="0">
              <a:ln w="0"/>
              <a:solidFill>
                <a:srgbClr val="1D4B7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955451E-AD45-44E9-BA52-F0EF9ECDB7E2}"/>
              </a:ext>
            </a:extLst>
          </p:cNvPr>
          <p:cNvSpPr/>
          <p:nvPr/>
        </p:nvSpPr>
        <p:spPr>
          <a:xfrm>
            <a:off x="2566348" y="1469533"/>
            <a:ext cx="5417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" b="1" dirty="0">
                <a:solidFill>
                  <a:srgbClr val="1D4B75"/>
                </a:solidFill>
              </a:rPr>
              <a:t>Evidencia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F81D534-B246-4AEC-BBE9-2726C954393E}"/>
              </a:ext>
            </a:extLst>
          </p:cNvPr>
          <p:cNvPicPr/>
          <p:nvPr/>
        </p:nvPicPr>
        <p:blipFill rotWithShape="1">
          <a:blip r:embed="rId5"/>
          <a:srcRect t="4746"/>
          <a:stretch/>
        </p:blipFill>
        <p:spPr>
          <a:xfrm>
            <a:off x="947446" y="1880324"/>
            <a:ext cx="7494189" cy="446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417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6865</TotalTime>
  <Words>292</Words>
  <Application>Microsoft Office PowerPoint</Application>
  <PresentationFormat>Carta (216 x 279 mm)</PresentationFormat>
  <Paragraphs>41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admin</cp:lastModifiedBy>
  <cp:revision>256</cp:revision>
  <dcterms:created xsi:type="dcterms:W3CDTF">2017-05-22T20:35:36Z</dcterms:created>
  <dcterms:modified xsi:type="dcterms:W3CDTF">2020-10-13T16:58:15Z</dcterms:modified>
</cp:coreProperties>
</file>